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89B148C-55CB-4316-AD53-0FA405FDA6A9}" type="datetimeFigureOut">
              <a:rPr lang="en-US" smtClean="0"/>
              <a:t>1/27/2015</a:t>
            </a:fld>
            <a:endParaRPr lang="en-US"/>
          </a:p>
        </p:txBody>
      </p:sp>
      <p:sp>
        <p:nvSpPr>
          <p:cNvPr id="17" name="Slide Number Placeholder 16"/>
          <p:cNvSpPr>
            <a:spLocks noGrp="1"/>
          </p:cNvSpPr>
          <p:nvPr>
            <p:ph type="sldNum" sz="quarter" idx="11"/>
          </p:nvPr>
        </p:nvSpPr>
        <p:spPr/>
        <p:txBody>
          <a:bodyPr/>
          <a:lstStyle/>
          <a:p>
            <a:fld id="{058A148E-132A-4AE6-BD7C-A4F596C3AE43}"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B148C-55CB-4316-AD53-0FA405FDA6A9}"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A148E-132A-4AE6-BD7C-A4F596C3AE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B148C-55CB-4316-AD53-0FA405FDA6A9}"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A148E-132A-4AE6-BD7C-A4F596C3AE43}"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289B148C-55CB-4316-AD53-0FA405FDA6A9}" type="datetimeFigureOut">
              <a:rPr lang="en-US" smtClean="0"/>
              <a:t>1/27/2015</a:t>
            </a:fld>
            <a:endParaRPr lang="en-US"/>
          </a:p>
        </p:txBody>
      </p:sp>
      <p:sp>
        <p:nvSpPr>
          <p:cNvPr id="12" name="Slide Number Placeholder 11"/>
          <p:cNvSpPr>
            <a:spLocks noGrp="1"/>
          </p:cNvSpPr>
          <p:nvPr>
            <p:ph type="sldNum" sz="quarter" idx="15"/>
          </p:nvPr>
        </p:nvSpPr>
        <p:spPr/>
        <p:txBody>
          <a:bodyPr/>
          <a:lstStyle/>
          <a:p>
            <a:fld id="{058A148E-132A-4AE6-BD7C-A4F596C3AE43}"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289B148C-55CB-4316-AD53-0FA405FDA6A9}" type="datetimeFigureOut">
              <a:rPr lang="en-US" smtClean="0"/>
              <a:t>1/27/2015</a:t>
            </a:fld>
            <a:endParaRPr lang="en-US"/>
          </a:p>
        </p:txBody>
      </p:sp>
      <p:sp>
        <p:nvSpPr>
          <p:cNvPr id="14" name="Slide Number Placeholder 13"/>
          <p:cNvSpPr>
            <a:spLocks noGrp="1"/>
          </p:cNvSpPr>
          <p:nvPr>
            <p:ph type="sldNum" sz="quarter" idx="11"/>
          </p:nvPr>
        </p:nvSpPr>
        <p:spPr/>
        <p:txBody>
          <a:bodyPr/>
          <a:lstStyle/>
          <a:p>
            <a:fld id="{058A148E-132A-4AE6-BD7C-A4F596C3AE4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289B148C-55CB-4316-AD53-0FA405FDA6A9}" type="datetimeFigureOut">
              <a:rPr lang="en-US" smtClean="0"/>
              <a:t>1/27/2015</a:t>
            </a:fld>
            <a:endParaRPr lang="en-US"/>
          </a:p>
        </p:txBody>
      </p:sp>
      <p:sp>
        <p:nvSpPr>
          <p:cNvPr id="12" name="Slide Number Placeholder 11"/>
          <p:cNvSpPr>
            <a:spLocks noGrp="1"/>
          </p:cNvSpPr>
          <p:nvPr>
            <p:ph type="sldNum" sz="quarter" idx="16"/>
          </p:nvPr>
        </p:nvSpPr>
        <p:spPr/>
        <p:txBody>
          <a:bodyPr/>
          <a:lstStyle/>
          <a:p>
            <a:fld id="{058A148E-132A-4AE6-BD7C-A4F596C3AE43}"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89B148C-55CB-4316-AD53-0FA405FDA6A9}" type="datetimeFigureOut">
              <a:rPr lang="en-US" smtClean="0"/>
              <a:t>1/27/2015</a:t>
            </a:fld>
            <a:endParaRPr lang="en-US"/>
          </a:p>
        </p:txBody>
      </p:sp>
      <p:sp>
        <p:nvSpPr>
          <p:cNvPr id="12" name="Slide Number Placeholder 11"/>
          <p:cNvSpPr>
            <a:spLocks noGrp="1"/>
          </p:cNvSpPr>
          <p:nvPr>
            <p:ph type="sldNum" sz="quarter" idx="17"/>
          </p:nvPr>
        </p:nvSpPr>
        <p:spPr/>
        <p:txBody>
          <a:bodyPr/>
          <a:lstStyle/>
          <a:p>
            <a:fld id="{058A148E-132A-4AE6-BD7C-A4F596C3AE43}"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289B148C-55CB-4316-AD53-0FA405FDA6A9}" type="datetimeFigureOut">
              <a:rPr lang="en-US" smtClean="0"/>
              <a:t>1/27/2015</a:t>
            </a:fld>
            <a:endParaRPr lang="en-US"/>
          </a:p>
        </p:txBody>
      </p:sp>
      <p:sp>
        <p:nvSpPr>
          <p:cNvPr id="16" name="Slide Number Placeholder 15"/>
          <p:cNvSpPr>
            <a:spLocks noGrp="1"/>
          </p:cNvSpPr>
          <p:nvPr>
            <p:ph type="sldNum" sz="quarter" idx="11"/>
          </p:nvPr>
        </p:nvSpPr>
        <p:spPr/>
        <p:txBody>
          <a:bodyPr/>
          <a:lstStyle/>
          <a:p>
            <a:fld id="{058A148E-132A-4AE6-BD7C-A4F596C3AE4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89B148C-55CB-4316-AD53-0FA405FDA6A9}" type="datetimeFigureOut">
              <a:rPr lang="en-US" smtClean="0"/>
              <a:t>1/27/2015</a:t>
            </a:fld>
            <a:endParaRPr lang="en-US"/>
          </a:p>
        </p:txBody>
      </p:sp>
      <p:sp>
        <p:nvSpPr>
          <p:cNvPr id="8" name="Slide Number Placeholder 7"/>
          <p:cNvSpPr>
            <a:spLocks noGrp="1"/>
          </p:cNvSpPr>
          <p:nvPr>
            <p:ph type="sldNum" sz="quarter" idx="11"/>
          </p:nvPr>
        </p:nvSpPr>
        <p:spPr/>
        <p:txBody>
          <a:bodyPr/>
          <a:lstStyle/>
          <a:p>
            <a:fld id="{058A148E-132A-4AE6-BD7C-A4F596C3AE4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289B148C-55CB-4316-AD53-0FA405FDA6A9}" type="datetimeFigureOut">
              <a:rPr lang="en-US" smtClean="0"/>
              <a:t>1/27/2015</a:t>
            </a:fld>
            <a:endParaRPr lang="en-US"/>
          </a:p>
        </p:txBody>
      </p:sp>
      <p:sp>
        <p:nvSpPr>
          <p:cNvPr id="19" name="Slide Number Placeholder 18"/>
          <p:cNvSpPr>
            <a:spLocks noGrp="1"/>
          </p:cNvSpPr>
          <p:nvPr>
            <p:ph type="sldNum" sz="quarter" idx="16"/>
          </p:nvPr>
        </p:nvSpPr>
        <p:spPr/>
        <p:txBody>
          <a:bodyPr/>
          <a:lstStyle/>
          <a:p>
            <a:fld id="{058A148E-132A-4AE6-BD7C-A4F596C3AE43}"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89B148C-55CB-4316-AD53-0FA405FDA6A9}" type="datetimeFigureOut">
              <a:rPr lang="en-US" smtClean="0"/>
              <a:t>1/27/2015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058A148E-132A-4AE6-BD7C-A4F596C3AE43}"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89B148C-55CB-4316-AD53-0FA405FDA6A9}" type="datetimeFigureOut">
              <a:rPr lang="en-US" smtClean="0"/>
              <a:t>1/27/2015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058A148E-132A-4AE6-BD7C-A4F596C3AE43}"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33400" y="1447800"/>
            <a:ext cx="8229600" cy="1143000"/>
          </a:xfrm>
        </p:spPr>
        <p:txBody>
          <a:bodyPr/>
          <a:lstStyle/>
          <a:p>
            <a:r>
              <a:rPr lang="en-US" dirty="0" smtClean="0"/>
              <a:t>Introduction to Wellness</a:t>
            </a:r>
            <a:endParaRPr lang="en-US" dirty="0"/>
          </a:p>
        </p:txBody>
      </p:sp>
    </p:spTree>
    <p:extLst>
      <p:ext uri="{BB962C8B-B14F-4D97-AF65-F5344CB8AC3E}">
        <p14:creationId xmlns:p14="http://schemas.microsoft.com/office/powerpoint/2010/main" val="4461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Complete “</a:t>
            </a:r>
            <a:r>
              <a:rPr lang="en-US" smtClean="0"/>
              <a:t>Exit Slip”.</a:t>
            </a:r>
            <a:endParaRPr lang="en-US"/>
          </a:p>
        </p:txBody>
      </p:sp>
      <p:sp>
        <p:nvSpPr>
          <p:cNvPr id="3" name="Title 2"/>
          <p:cNvSpPr>
            <a:spLocks noGrp="1"/>
          </p:cNvSpPr>
          <p:nvPr>
            <p:ph type="title"/>
          </p:nvPr>
        </p:nvSpPr>
        <p:spPr/>
        <p:txBody>
          <a:bodyPr/>
          <a:lstStyle/>
          <a:p>
            <a:r>
              <a:rPr lang="en-US" dirty="0" smtClean="0"/>
              <a:t>Dimensions of Wellness</a:t>
            </a:r>
            <a:endParaRPr lang="en-US" dirty="0"/>
          </a:p>
        </p:txBody>
      </p:sp>
    </p:spTree>
    <p:extLst>
      <p:ext uri="{BB962C8B-B14F-4D97-AF65-F5344CB8AC3E}">
        <p14:creationId xmlns:p14="http://schemas.microsoft.com/office/powerpoint/2010/main" val="96222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l"/>
            <a:r>
              <a:rPr lang="en-US" dirty="0" smtClean="0"/>
              <a:t>There are 4 dimensions of Wellness.  When we say that someone is “health” we are often talking about their Physical Being.  However, to be truly well you must be healthy in other areas.  </a:t>
            </a:r>
            <a:endParaRPr lang="en-US" dirty="0"/>
          </a:p>
          <a:p>
            <a:pPr algn="l"/>
            <a:r>
              <a:rPr lang="en-US" dirty="0" smtClean="0"/>
              <a:t>The 4 dimensions of Wellness are:</a:t>
            </a:r>
          </a:p>
          <a:p>
            <a:pPr marL="457200" indent="-457200" algn="l">
              <a:buFont typeface="+mj-lt"/>
              <a:buAutoNum type="arabicPeriod"/>
            </a:pPr>
            <a:r>
              <a:rPr lang="en-US" dirty="0" smtClean="0"/>
              <a:t>Physical</a:t>
            </a:r>
          </a:p>
          <a:p>
            <a:pPr marL="457200" indent="-457200" algn="l">
              <a:buFont typeface="+mj-lt"/>
              <a:buAutoNum type="arabicPeriod"/>
            </a:pPr>
            <a:r>
              <a:rPr lang="en-US" dirty="0" smtClean="0"/>
              <a:t>Psychological</a:t>
            </a:r>
          </a:p>
          <a:p>
            <a:pPr marL="457200" indent="-457200" algn="l">
              <a:buFont typeface="+mj-lt"/>
              <a:buAutoNum type="arabicPeriod"/>
            </a:pPr>
            <a:r>
              <a:rPr lang="en-US" dirty="0" smtClean="0"/>
              <a:t>Social</a:t>
            </a:r>
          </a:p>
          <a:p>
            <a:pPr marL="457200" indent="-457200" algn="l">
              <a:buFont typeface="+mj-lt"/>
              <a:buAutoNum type="arabicPeriod"/>
            </a:pPr>
            <a:r>
              <a:rPr lang="en-US" dirty="0" smtClean="0"/>
              <a:t>Spiritual</a:t>
            </a:r>
          </a:p>
          <a:p>
            <a:pPr algn="l"/>
            <a:r>
              <a:rPr lang="en-US" dirty="0" smtClean="0"/>
              <a:t>These four dimensions are interconnected and are constantly interacting with each other. BALANCE is something that we will talk about throughout the semester and for a person to be well they must balance out each of the areas.</a:t>
            </a:r>
            <a:endParaRPr lang="en-US" dirty="0"/>
          </a:p>
        </p:txBody>
      </p:sp>
      <p:sp>
        <p:nvSpPr>
          <p:cNvPr id="2" name="Title 1"/>
          <p:cNvSpPr>
            <a:spLocks noGrp="1"/>
          </p:cNvSpPr>
          <p:nvPr>
            <p:ph type="title"/>
          </p:nvPr>
        </p:nvSpPr>
        <p:spPr/>
        <p:txBody>
          <a:bodyPr/>
          <a:lstStyle/>
          <a:p>
            <a:r>
              <a:rPr lang="en-US" dirty="0" smtClean="0"/>
              <a:t>Dimensions of Wellness</a:t>
            </a:r>
            <a:endParaRPr lang="en-US" dirty="0"/>
          </a:p>
        </p:txBody>
      </p:sp>
    </p:spTree>
    <p:extLst>
      <p:ext uri="{BB962C8B-B14F-4D97-AF65-F5344CB8AC3E}">
        <p14:creationId xmlns:p14="http://schemas.microsoft.com/office/powerpoint/2010/main" val="116886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l">
              <a:buFont typeface="Arial" pitchFamily="34" charset="0"/>
              <a:buChar char="•"/>
            </a:pPr>
            <a:r>
              <a:rPr lang="en-US" dirty="0" smtClean="0"/>
              <a:t>Functional operation of the body</a:t>
            </a:r>
          </a:p>
          <a:p>
            <a:pPr marL="342900" indent="-342900" algn="l">
              <a:buFont typeface="Arial" pitchFamily="34" charset="0"/>
              <a:buChar char="•"/>
            </a:pPr>
            <a:endParaRPr lang="en-US" dirty="0"/>
          </a:p>
          <a:p>
            <a:pPr marL="457200" indent="-457200" algn="l">
              <a:buFont typeface="+mj-lt"/>
              <a:buAutoNum type="arabicPeriod"/>
            </a:pPr>
            <a:r>
              <a:rPr lang="en-US" dirty="0" smtClean="0"/>
              <a:t>Physical Activity and Fitness</a:t>
            </a:r>
          </a:p>
          <a:p>
            <a:pPr marL="342900" indent="-342900" algn="l">
              <a:buFont typeface="Arial" pitchFamily="34" charset="0"/>
              <a:buChar char="•"/>
            </a:pPr>
            <a:r>
              <a:rPr lang="en-US" dirty="0" smtClean="0"/>
              <a:t>Appropriate activity and fitness</a:t>
            </a:r>
          </a:p>
          <a:p>
            <a:pPr marL="342900" indent="-342900" algn="l">
              <a:buFont typeface="Arial" pitchFamily="34" charset="0"/>
              <a:buChar char="•"/>
            </a:pPr>
            <a:r>
              <a:rPr lang="en-US" dirty="0" smtClean="0"/>
              <a:t>Cardiovascular endurance, muscular endurance, flexibility and body composition</a:t>
            </a:r>
          </a:p>
          <a:p>
            <a:pPr marL="457200" indent="-457200" algn="l">
              <a:buAutoNum type="arabicPeriod" startAt="2"/>
            </a:pPr>
            <a:r>
              <a:rPr lang="en-US" dirty="0" smtClean="0"/>
              <a:t>Medical Self Care</a:t>
            </a:r>
          </a:p>
          <a:p>
            <a:pPr marL="342900" indent="-342900" algn="l">
              <a:buFont typeface="Arial" pitchFamily="34" charset="0"/>
              <a:buChar char="•"/>
            </a:pPr>
            <a:r>
              <a:rPr lang="en-US" dirty="0" smtClean="0"/>
              <a:t>Regular check ups</a:t>
            </a:r>
          </a:p>
          <a:p>
            <a:pPr marL="342900" indent="-342900" algn="l">
              <a:buFont typeface="Arial" pitchFamily="34" charset="0"/>
              <a:buChar char="•"/>
            </a:pPr>
            <a:r>
              <a:rPr lang="en-US" dirty="0" smtClean="0"/>
              <a:t>Proper use of medicine</a:t>
            </a:r>
          </a:p>
          <a:p>
            <a:pPr marL="342900" indent="-342900" algn="l">
              <a:buFont typeface="Arial" pitchFamily="34" charset="0"/>
              <a:buChar char="•"/>
            </a:pPr>
            <a:r>
              <a:rPr lang="en-US" dirty="0" smtClean="0"/>
              <a:t>Taking care of yourself when you are sick</a:t>
            </a:r>
          </a:p>
          <a:p>
            <a:pPr marL="342900" indent="-342900" algn="l">
              <a:buFont typeface="Arial" pitchFamily="34" charset="0"/>
              <a:buChar char="•"/>
            </a:pPr>
            <a:endParaRPr lang="en-US" dirty="0"/>
          </a:p>
        </p:txBody>
      </p:sp>
      <p:sp>
        <p:nvSpPr>
          <p:cNvPr id="3" name="Title 2"/>
          <p:cNvSpPr>
            <a:spLocks noGrp="1"/>
          </p:cNvSpPr>
          <p:nvPr>
            <p:ph type="title"/>
          </p:nvPr>
        </p:nvSpPr>
        <p:spPr/>
        <p:txBody>
          <a:bodyPr/>
          <a:lstStyle/>
          <a:p>
            <a:r>
              <a:rPr lang="en-US" dirty="0" smtClean="0"/>
              <a:t>PHYSICAL</a:t>
            </a:r>
            <a:endParaRPr lang="en-US" dirty="0"/>
          </a:p>
        </p:txBody>
      </p:sp>
    </p:spTree>
    <p:extLst>
      <p:ext uri="{BB962C8B-B14F-4D97-AF65-F5344CB8AC3E}">
        <p14:creationId xmlns:p14="http://schemas.microsoft.com/office/powerpoint/2010/main" val="28457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3. Physical </a:t>
            </a:r>
            <a:r>
              <a:rPr lang="en-US" dirty="0"/>
              <a:t>Environment</a:t>
            </a:r>
          </a:p>
          <a:p>
            <a:pPr marL="342900" indent="-342900" algn="l">
              <a:buFont typeface="Arial" pitchFamily="34" charset="0"/>
              <a:buChar char="•"/>
            </a:pPr>
            <a:r>
              <a:rPr lang="en-US" dirty="0"/>
              <a:t>Safety in </a:t>
            </a:r>
            <a:r>
              <a:rPr lang="en-US" dirty="0" smtClean="0"/>
              <a:t>home</a:t>
            </a:r>
          </a:p>
          <a:p>
            <a:pPr marL="342900" indent="-342900" algn="l">
              <a:buFont typeface="Arial" pitchFamily="34" charset="0"/>
              <a:buChar char="•"/>
            </a:pPr>
            <a:r>
              <a:rPr lang="en-US" dirty="0" smtClean="0"/>
              <a:t>Safety related to motorized vehicles</a:t>
            </a:r>
          </a:p>
          <a:p>
            <a:pPr marL="342900" indent="-342900" algn="l">
              <a:buFont typeface="Arial" pitchFamily="34" charset="0"/>
              <a:buChar char="•"/>
            </a:pPr>
            <a:r>
              <a:rPr lang="en-US" dirty="0" smtClean="0"/>
              <a:t>Safety related to acts of violence</a:t>
            </a:r>
          </a:p>
          <a:p>
            <a:pPr marL="342900" indent="-342900" algn="l">
              <a:buFont typeface="Arial" pitchFamily="34" charset="0"/>
              <a:buChar char="•"/>
            </a:pPr>
            <a:r>
              <a:rPr lang="en-US" dirty="0" smtClean="0"/>
              <a:t>Pollution</a:t>
            </a:r>
          </a:p>
          <a:p>
            <a:pPr marL="342900" indent="-342900" algn="l">
              <a:buFont typeface="Arial" pitchFamily="34" charset="0"/>
              <a:buChar char="•"/>
            </a:pPr>
            <a:r>
              <a:rPr lang="en-US" dirty="0" smtClean="0"/>
              <a:t>Abuse of alcohol, drugs and tobacco</a:t>
            </a:r>
          </a:p>
          <a:p>
            <a:pPr marL="342900" indent="-342900" algn="l">
              <a:buFont typeface="Arial" pitchFamily="34" charset="0"/>
              <a:buChar char="•"/>
            </a:pPr>
            <a:endParaRPr lang="en-US" dirty="0"/>
          </a:p>
          <a:p>
            <a:endParaRPr lang="en-US" dirty="0"/>
          </a:p>
        </p:txBody>
      </p:sp>
      <p:sp>
        <p:nvSpPr>
          <p:cNvPr id="3" name="Title 2"/>
          <p:cNvSpPr>
            <a:spLocks noGrp="1"/>
          </p:cNvSpPr>
          <p:nvPr>
            <p:ph type="title"/>
          </p:nvPr>
        </p:nvSpPr>
        <p:spPr/>
        <p:txBody>
          <a:bodyPr/>
          <a:lstStyle/>
          <a:p>
            <a:r>
              <a:rPr lang="en-US" dirty="0" smtClean="0"/>
              <a:t>Physical Cont’d</a:t>
            </a:r>
            <a:endParaRPr lang="en-US" dirty="0"/>
          </a:p>
        </p:txBody>
      </p:sp>
    </p:spTree>
    <p:extLst>
      <p:ext uri="{BB962C8B-B14F-4D97-AF65-F5344CB8AC3E}">
        <p14:creationId xmlns:p14="http://schemas.microsoft.com/office/powerpoint/2010/main" val="150743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algn="l"/>
            <a:r>
              <a:rPr lang="en-US" dirty="0" smtClean="0"/>
              <a:t>3 Categories</a:t>
            </a:r>
          </a:p>
          <a:p>
            <a:pPr algn="l"/>
            <a:endParaRPr lang="en-US" dirty="0"/>
          </a:p>
          <a:p>
            <a:pPr marL="457200" indent="-457200" algn="l">
              <a:buFont typeface="+mj-lt"/>
              <a:buAutoNum type="arabicPeriod"/>
            </a:pPr>
            <a:r>
              <a:rPr lang="en-US" dirty="0" smtClean="0"/>
              <a:t>Mental</a:t>
            </a:r>
          </a:p>
          <a:p>
            <a:pPr marL="342900" indent="-342900" algn="l">
              <a:buFontTx/>
              <a:buChar char="-"/>
            </a:pPr>
            <a:r>
              <a:rPr lang="en-US" dirty="0" smtClean="0"/>
              <a:t>Reacting to adversity</a:t>
            </a:r>
          </a:p>
          <a:p>
            <a:pPr marL="342900" indent="-342900" algn="l">
              <a:buFontTx/>
              <a:buChar char="-"/>
            </a:pPr>
            <a:r>
              <a:rPr lang="en-US" dirty="0" smtClean="0"/>
              <a:t>Viewing difficulties as challenges</a:t>
            </a:r>
          </a:p>
          <a:p>
            <a:pPr marL="342900" indent="-342900" algn="l">
              <a:buFontTx/>
              <a:buChar char="-"/>
            </a:pPr>
            <a:r>
              <a:rPr lang="en-US" dirty="0" smtClean="0"/>
              <a:t>Adopting a positive attitude</a:t>
            </a:r>
          </a:p>
          <a:p>
            <a:pPr marL="342900" indent="-342900" algn="l">
              <a:buFontTx/>
              <a:buChar char="-"/>
            </a:pPr>
            <a:r>
              <a:rPr lang="en-US" dirty="0" smtClean="0"/>
              <a:t>Making the best of bad situation</a:t>
            </a:r>
          </a:p>
          <a:p>
            <a:pPr marL="342900" indent="-342900" algn="l">
              <a:buFontTx/>
              <a:buChar char="-"/>
            </a:pPr>
            <a:endParaRPr lang="en-US" dirty="0"/>
          </a:p>
          <a:p>
            <a:pPr marL="457200" indent="-457200" algn="l">
              <a:buAutoNum type="arabicPeriod" startAt="2"/>
            </a:pPr>
            <a:r>
              <a:rPr lang="en-US" dirty="0" smtClean="0"/>
              <a:t>Emotional</a:t>
            </a:r>
          </a:p>
          <a:p>
            <a:pPr marL="342900" indent="-342900" algn="l">
              <a:buFontTx/>
              <a:buChar char="-"/>
            </a:pPr>
            <a:r>
              <a:rPr lang="en-US" dirty="0" smtClean="0"/>
              <a:t>Coping with emotions and personal feelings</a:t>
            </a:r>
          </a:p>
          <a:p>
            <a:pPr marL="342900" indent="-342900" algn="l">
              <a:buFontTx/>
              <a:buChar char="-"/>
            </a:pPr>
            <a:r>
              <a:rPr lang="en-US" dirty="0" smtClean="0"/>
              <a:t>Laughing and making other laugh</a:t>
            </a:r>
          </a:p>
          <a:p>
            <a:pPr marL="342900" indent="-342900" algn="l">
              <a:buFontTx/>
              <a:buChar char="-"/>
            </a:pPr>
            <a:r>
              <a:rPr lang="en-US" dirty="0" smtClean="0"/>
              <a:t>Being able to express emotions </a:t>
            </a:r>
            <a:r>
              <a:rPr lang="en-US" dirty="0" err="1" smtClean="0"/>
              <a:t>apprpriately</a:t>
            </a:r>
            <a:r>
              <a:rPr lang="en-US" dirty="0" smtClean="0"/>
              <a:t> </a:t>
            </a:r>
            <a:endParaRPr lang="en-US" dirty="0"/>
          </a:p>
        </p:txBody>
      </p:sp>
      <p:sp>
        <p:nvSpPr>
          <p:cNvPr id="3" name="Title 2"/>
          <p:cNvSpPr>
            <a:spLocks noGrp="1"/>
          </p:cNvSpPr>
          <p:nvPr>
            <p:ph type="title"/>
          </p:nvPr>
        </p:nvSpPr>
        <p:spPr/>
        <p:txBody>
          <a:bodyPr/>
          <a:lstStyle/>
          <a:p>
            <a:r>
              <a:rPr lang="en-US" dirty="0" smtClean="0"/>
              <a:t>PSYCHOLOGICAL</a:t>
            </a:r>
            <a:endParaRPr lang="en-US" dirty="0"/>
          </a:p>
        </p:txBody>
      </p:sp>
    </p:spTree>
    <p:extLst>
      <p:ext uri="{BB962C8B-B14F-4D97-AF65-F5344CB8AC3E}">
        <p14:creationId xmlns:p14="http://schemas.microsoft.com/office/powerpoint/2010/main" val="227692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457200" indent="-457200" algn="l">
              <a:buAutoNum type="arabicPeriod" startAt="3"/>
            </a:pPr>
            <a:r>
              <a:rPr lang="en-US" dirty="0" smtClean="0"/>
              <a:t>Intellectual</a:t>
            </a:r>
          </a:p>
          <a:p>
            <a:pPr marL="342900" indent="-342900" algn="l">
              <a:buFont typeface="Arial" pitchFamily="34" charset="0"/>
              <a:buChar char="•"/>
            </a:pPr>
            <a:r>
              <a:rPr lang="en-US" dirty="0" smtClean="0"/>
              <a:t>Using information effectively and learning continuously acquiring knowledge at all times</a:t>
            </a:r>
          </a:p>
          <a:p>
            <a:pPr marL="342900" indent="-342900" algn="l">
              <a:buFont typeface="Arial" pitchFamily="34" charset="0"/>
              <a:buChar char="•"/>
            </a:pPr>
            <a:r>
              <a:rPr lang="en-US" dirty="0" smtClean="0"/>
              <a:t>Thinking creatively and critically</a:t>
            </a:r>
          </a:p>
          <a:p>
            <a:pPr marL="342900" indent="-342900" algn="l">
              <a:buFont typeface="Arial" pitchFamily="34" charset="0"/>
              <a:buChar char="•"/>
            </a:pPr>
            <a:r>
              <a:rPr lang="en-US" dirty="0" smtClean="0"/>
              <a:t>Being curious</a:t>
            </a:r>
          </a:p>
          <a:p>
            <a:pPr algn="l"/>
            <a:endParaRPr lang="en-US" dirty="0"/>
          </a:p>
        </p:txBody>
      </p:sp>
      <p:sp>
        <p:nvSpPr>
          <p:cNvPr id="3" name="Title 2"/>
          <p:cNvSpPr>
            <a:spLocks noGrp="1"/>
          </p:cNvSpPr>
          <p:nvPr>
            <p:ph type="title"/>
          </p:nvPr>
        </p:nvSpPr>
        <p:spPr/>
        <p:txBody>
          <a:bodyPr/>
          <a:lstStyle/>
          <a:p>
            <a:r>
              <a:rPr lang="en-US" dirty="0" smtClean="0"/>
              <a:t>Psychological Cont’d</a:t>
            </a:r>
            <a:endParaRPr lang="en-US" dirty="0"/>
          </a:p>
        </p:txBody>
      </p:sp>
    </p:spTree>
    <p:extLst>
      <p:ext uri="{BB962C8B-B14F-4D97-AF65-F5344CB8AC3E}">
        <p14:creationId xmlns:p14="http://schemas.microsoft.com/office/powerpoint/2010/main" val="238086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The social has to do with others, both human and non human.  Our social dimension includes our relationships with other people but is also includes our relationships that we have with the earth and the animals.  Therefore we are constantly socially interacting throughout the day.  There are 3 different environments that we interact in:</a:t>
            </a:r>
          </a:p>
          <a:p>
            <a:pPr marL="457200" indent="-457200" algn="l">
              <a:buAutoNum type="arabicPeriod"/>
            </a:pPr>
            <a:r>
              <a:rPr lang="en-US" dirty="0" smtClean="0"/>
              <a:t>Cultural</a:t>
            </a:r>
          </a:p>
          <a:p>
            <a:pPr marL="457200" indent="-457200" algn="l">
              <a:buAutoNum type="arabicPeriod"/>
            </a:pPr>
            <a:r>
              <a:rPr lang="en-US" dirty="0" smtClean="0"/>
              <a:t>Natural</a:t>
            </a:r>
          </a:p>
          <a:p>
            <a:pPr marL="457200" indent="-457200" algn="l">
              <a:buAutoNum type="arabicPeriod"/>
            </a:pPr>
            <a:r>
              <a:rPr lang="en-US" dirty="0" smtClean="0"/>
              <a:t>Built</a:t>
            </a:r>
          </a:p>
          <a:p>
            <a:pPr algn="l"/>
            <a:endParaRPr lang="en-US" dirty="0"/>
          </a:p>
        </p:txBody>
      </p:sp>
      <p:sp>
        <p:nvSpPr>
          <p:cNvPr id="3" name="Title 2"/>
          <p:cNvSpPr>
            <a:spLocks noGrp="1"/>
          </p:cNvSpPr>
          <p:nvPr>
            <p:ph type="title"/>
          </p:nvPr>
        </p:nvSpPr>
        <p:spPr/>
        <p:txBody>
          <a:bodyPr/>
          <a:lstStyle/>
          <a:p>
            <a:r>
              <a:rPr lang="en-US" dirty="0" smtClean="0"/>
              <a:t>SOCIAL</a:t>
            </a:r>
            <a:endParaRPr lang="en-US" dirty="0"/>
          </a:p>
        </p:txBody>
      </p:sp>
    </p:spTree>
    <p:extLst>
      <p:ext uri="{BB962C8B-B14F-4D97-AF65-F5344CB8AC3E}">
        <p14:creationId xmlns:p14="http://schemas.microsoft.com/office/powerpoint/2010/main" val="123542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457200" indent="-457200" algn="l">
              <a:buAutoNum type="arabicPeriod"/>
            </a:pPr>
            <a:r>
              <a:rPr lang="en-US" dirty="0" smtClean="0"/>
              <a:t>Cultural – interactions between family, friends and the community we live in.  The ability to understand others’ values and ideals.</a:t>
            </a:r>
          </a:p>
          <a:p>
            <a:pPr marL="457200" indent="-457200" algn="l">
              <a:buAutoNum type="arabicPeriod"/>
            </a:pPr>
            <a:r>
              <a:rPr lang="en-US" dirty="0" smtClean="0"/>
              <a:t>Natural – weather and climate (sunny, cold, cloudy </a:t>
            </a:r>
            <a:r>
              <a:rPr lang="en-US" dirty="0" err="1" smtClean="0"/>
              <a:t>etc</a:t>
            </a:r>
            <a:r>
              <a:rPr lang="en-US" dirty="0" smtClean="0"/>
              <a:t>). It also deals with the geography (lakes, forest, mountains </a:t>
            </a:r>
            <a:r>
              <a:rPr lang="en-US" dirty="0" err="1" smtClean="0"/>
              <a:t>etc</a:t>
            </a:r>
            <a:r>
              <a:rPr lang="en-US" dirty="0" smtClean="0"/>
              <a:t>). We must also look at pollution.</a:t>
            </a:r>
          </a:p>
          <a:p>
            <a:pPr marL="457200" indent="-457200" algn="l">
              <a:buAutoNum type="arabicPeriod"/>
            </a:pPr>
            <a:r>
              <a:rPr lang="en-US" dirty="0" smtClean="0"/>
              <a:t>Built – buildings, streets, vehicles, machines and roads make up the built environment.  The built environment is anything that has been made by humans to serve their needs.</a:t>
            </a:r>
            <a:endParaRPr lang="en-US" dirty="0"/>
          </a:p>
        </p:txBody>
      </p:sp>
      <p:sp>
        <p:nvSpPr>
          <p:cNvPr id="3" name="Title 2"/>
          <p:cNvSpPr>
            <a:spLocks noGrp="1"/>
          </p:cNvSpPr>
          <p:nvPr>
            <p:ph type="title"/>
          </p:nvPr>
        </p:nvSpPr>
        <p:spPr/>
        <p:txBody>
          <a:bodyPr/>
          <a:lstStyle/>
          <a:p>
            <a:r>
              <a:rPr lang="en-US" dirty="0" smtClean="0"/>
              <a:t>SOCIAL </a:t>
            </a:r>
            <a:r>
              <a:rPr lang="en-US" dirty="0" err="1" smtClean="0"/>
              <a:t>Cont’D</a:t>
            </a:r>
            <a:endParaRPr lang="en-US" dirty="0"/>
          </a:p>
        </p:txBody>
      </p:sp>
    </p:spTree>
    <p:extLst>
      <p:ext uri="{BB962C8B-B14F-4D97-AF65-F5344CB8AC3E}">
        <p14:creationId xmlns:p14="http://schemas.microsoft.com/office/powerpoint/2010/main" val="318901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This is the depth of one’s life.  It refers to the values and beliefs that one has.  It does not just happen and is something that often takes times and attention.  Some things that the spiritual dimension may include are:</a:t>
            </a:r>
          </a:p>
          <a:p>
            <a:pPr marL="342900" indent="-342900" algn="l">
              <a:buFont typeface="Arial" pitchFamily="34" charset="0"/>
              <a:buChar char="•"/>
            </a:pPr>
            <a:r>
              <a:rPr lang="en-US" dirty="0" smtClean="0"/>
              <a:t>A belief in some unifying force that gives purpose or meaning to one’s life</a:t>
            </a:r>
          </a:p>
          <a:p>
            <a:pPr marL="342900" indent="-342900" algn="l">
              <a:buFont typeface="Arial" pitchFamily="34" charset="0"/>
              <a:buChar char="•"/>
            </a:pPr>
            <a:r>
              <a:rPr lang="en-US" dirty="0" smtClean="0"/>
              <a:t>An understanding that true happiness does not come with material goods</a:t>
            </a:r>
          </a:p>
          <a:p>
            <a:pPr marL="342900" indent="-342900" algn="l">
              <a:buFont typeface="Arial" pitchFamily="34" charset="0"/>
              <a:buChar char="•"/>
            </a:pPr>
            <a:r>
              <a:rPr lang="en-US" dirty="0" smtClean="0"/>
              <a:t>A desire to contribute to society</a:t>
            </a:r>
          </a:p>
          <a:p>
            <a:pPr marL="342900" indent="-342900" algn="l">
              <a:buFont typeface="Arial" pitchFamily="34" charset="0"/>
              <a:buChar char="•"/>
            </a:pPr>
            <a:r>
              <a:rPr lang="en-US" dirty="0" smtClean="0"/>
              <a:t>A sense of wonder and awe related to the beauty, power and mysteries of nature</a:t>
            </a:r>
            <a:endParaRPr lang="en-US" dirty="0"/>
          </a:p>
        </p:txBody>
      </p:sp>
      <p:sp>
        <p:nvSpPr>
          <p:cNvPr id="3" name="Title 2"/>
          <p:cNvSpPr>
            <a:spLocks noGrp="1"/>
          </p:cNvSpPr>
          <p:nvPr>
            <p:ph type="title"/>
          </p:nvPr>
        </p:nvSpPr>
        <p:spPr/>
        <p:txBody>
          <a:bodyPr/>
          <a:lstStyle/>
          <a:p>
            <a:r>
              <a:rPr lang="en-US" dirty="0" smtClean="0"/>
              <a:t>SPIRITUAL</a:t>
            </a:r>
            <a:endParaRPr lang="en-US" dirty="0"/>
          </a:p>
        </p:txBody>
      </p:sp>
    </p:spTree>
    <p:extLst>
      <p:ext uri="{BB962C8B-B14F-4D97-AF65-F5344CB8AC3E}">
        <p14:creationId xmlns:p14="http://schemas.microsoft.com/office/powerpoint/2010/main" val="940632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28</TotalTime>
  <Words>481</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BlackTie</vt:lpstr>
      <vt:lpstr>Introduction to Wellness</vt:lpstr>
      <vt:lpstr>Dimensions of Wellness</vt:lpstr>
      <vt:lpstr>PHYSICAL</vt:lpstr>
      <vt:lpstr>Physical Cont’d</vt:lpstr>
      <vt:lpstr>PSYCHOLOGICAL</vt:lpstr>
      <vt:lpstr>Psychological Cont’d</vt:lpstr>
      <vt:lpstr>SOCIAL</vt:lpstr>
      <vt:lpstr>SOCIAL Cont’D</vt:lpstr>
      <vt:lpstr>SPIRITUAL</vt:lpstr>
      <vt:lpstr>Dimensions of Wellness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Wellness</dc:title>
  <dc:creator>Lorena Leibel</dc:creator>
  <cp:lastModifiedBy>Jessica Lynch</cp:lastModifiedBy>
  <cp:revision>3</cp:revision>
  <dcterms:created xsi:type="dcterms:W3CDTF">2013-02-07T15:45:42Z</dcterms:created>
  <dcterms:modified xsi:type="dcterms:W3CDTF">2015-01-27T18:47:43Z</dcterms:modified>
</cp:coreProperties>
</file>